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70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25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1" cy="78009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85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05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87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155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1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3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35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73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70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52168-5790-4935-BF1A-98DE0940C50D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9D687-118A-4986-8E5B-E8F0C1EC3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6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297111"/>
              </p:ext>
            </p:extLst>
          </p:nvPr>
        </p:nvGraphicFramePr>
        <p:xfrm>
          <a:off x="168321" y="836712"/>
          <a:ext cx="8807357" cy="5544615"/>
        </p:xfrm>
        <a:graphic>
          <a:graphicData uri="http://schemas.openxmlformats.org/drawingml/2006/table">
            <a:tbl>
              <a:tblPr/>
              <a:tblGrid>
                <a:gridCol w="788570"/>
                <a:gridCol w="2666336"/>
                <a:gridCol w="577825"/>
                <a:gridCol w="881720"/>
                <a:gridCol w="881720"/>
                <a:gridCol w="881720"/>
                <a:gridCol w="561095"/>
                <a:gridCol w="1568371"/>
              </a:tblGrid>
              <a:tr h="4849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6594" marR="6594" marT="6594" marB="0" anchor="ctr">
                    <a:lnL>
                      <a:noFill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商品名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分配支払頻度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購入時</a:t>
                      </a:r>
                      <a:endParaRPr lang="en-US" altLang="ja-JP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費用（</a:t>
                      </a:r>
                      <a:r>
                        <a:rPr lang="en-US" altLang="ja-JP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%</a:t>
                      </a: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以内）</a:t>
                      </a: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信託</a:t>
                      </a: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報酬</a:t>
                      </a:r>
                      <a:endParaRPr lang="en-US" altLang="ja-JP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%</a:t>
                      </a: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以内）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売却</a:t>
                      </a:r>
                      <a:r>
                        <a:rPr lang="en-US" altLang="ja-JP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解約時</a:t>
                      </a:r>
                      <a:endParaRPr lang="en-US" altLang="ja-JP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費用（</a:t>
                      </a:r>
                      <a:r>
                        <a:rPr lang="en-US" altLang="ja-JP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%</a:t>
                      </a: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以内）</a:t>
                      </a: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積立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運用</a:t>
                      </a:r>
                      <a:r>
                        <a:rPr lang="ja-JP" alt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会社名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206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6594" marR="6594" marT="6594" marB="0" anchor="ctr">
                    <a:lnL>
                      <a:noFill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564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</a:t>
                      </a:r>
                    </a:p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</a:t>
                      </a:r>
                    </a:p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>
                      <a:noFill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ＸＸＸＸＸＸＸＸＸ（コード：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XXXX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ＸＸＸＸＸＸＸＸＸ（コード：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XXXX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ＸＸＸＸＸＸＸＸＸ（コード：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XXXX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ＸＸＸＸＸＸＸＸＸ（コード：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XXXX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ＸＸＸＸＸＸＸＸＸ（コード：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XXXX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ＸＸＸＸＸＸＸＸＸ（コード：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XXXX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64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非</a:t>
                      </a:r>
                      <a:endParaRPr lang="en-US" altLang="ja-JP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上</a:t>
                      </a:r>
                      <a:endParaRPr lang="en-US" altLang="ja-JP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場</a:t>
                      </a:r>
                      <a:endParaRPr lang="en-US" altLang="ja-JP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endParaRPr lang="en-US" altLang="ja-JP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投</a:t>
                      </a:r>
                      <a:endParaRPr lang="en-US" altLang="ja-JP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資</a:t>
                      </a:r>
                      <a:endParaRPr lang="en-US" altLang="ja-JP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信</a:t>
                      </a:r>
                      <a:endParaRPr lang="en-US" altLang="ja-JP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託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>
                      <a:noFill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ＸＸＸＸＸＸＸＸＸＸＸＸＸＸ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X.XX%</a:t>
                      </a:r>
                      <a:endParaRPr lang="en-US" altLang="ja-JP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ＸＸＸＸＸ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サブタイトル 2"/>
          <p:cNvSpPr>
            <a:spLocks noGrp="1"/>
          </p:cNvSpPr>
          <p:nvPr>
            <p:ph type="subTitle" idx="1"/>
          </p:nvPr>
        </p:nvSpPr>
        <p:spPr>
          <a:xfrm>
            <a:off x="287524" y="509504"/>
            <a:ext cx="8748972" cy="327208"/>
          </a:xfrm>
        </p:spPr>
        <p:txBody>
          <a:bodyPr>
            <a:normAutofit/>
          </a:bodyPr>
          <a:lstStyle/>
          <a:p>
            <a:pPr algn="l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以下の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ETF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（上場投資信託）と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非上場の投資信託は、分配頻度・手数料などが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異なります。各商品を比較し、自身の投資計画に合った商品を選びましょう。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116632"/>
            <a:ext cx="8892480" cy="3900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【XXXX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商品カテゴリー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や対象指標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記入）</a:t>
            </a:r>
            <a:r>
              <a:rPr lang="en-US" altLang="ja-JP" sz="2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en-US" altLang="ja-JP" sz="22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ETF</a:t>
            </a:r>
            <a:r>
              <a:rPr lang="ja-JP" altLang="en-US" sz="22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・非上場の投資信託の一覧</a:t>
            </a:r>
            <a:r>
              <a:rPr lang="ja-JP" altLang="en-US" sz="11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1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-12700" y="6760143"/>
            <a:ext cx="9156700" cy="11663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179512" y="6494296"/>
            <a:ext cx="8568952" cy="46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購入時及び売却（解約）時の手数料は、</a:t>
            </a:r>
            <a:r>
              <a:rPr lang="en-US" altLang="ja-JP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万円を取引した場合の料率を記載しています。手数料率は約定代金毎に異なる場合があります。</a:t>
            </a:r>
            <a:endParaRPr lang="en-US" altLang="ja-JP" sz="10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3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-12700" y="6760143"/>
            <a:ext cx="9156700" cy="11663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61034" y="240914"/>
            <a:ext cx="8673702" cy="311607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2742" y="273651"/>
            <a:ext cx="865816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自由記入欄（業者情報等の法定記載事項を記載してください）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74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画面に合わせる (4:3)</PresentationFormat>
  <Paragraphs>122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2017-03-09T02:25:33Z</dcterms:created>
  <dcterms:modified xsi:type="dcterms:W3CDTF">2017-03-30T09:35:04Z</dcterms:modified>
</cp:coreProperties>
</file>